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29" autoAdjust="0"/>
    <p:restoredTop sz="94660"/>
  </p:normalViewPr>
  <p:slideViewPr>
    <p:cSldViewPr snapToGrid="0">
      <p:cViewPr>
        <p:scale>
          <a:sx n="48" d="100"/>
          <a:sy n="48" d="100"/>
        </p:scale>
        <p:origin x="120" y="341"/>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smtClean="0"/>
              <a:t>Modifiez le style du titre</a:t>
            </a:r>
            <a:endParaRPr lang="fr-F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1C4B900C-0A75-4AF5-876D-CA9C96A4362E}" type="datetimeFigureOut">
              <a:rPr lang="fr-FR" smtClean="0"/>
              <a:t>18/10/2016</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AAC58C23-85C9-4A3A-8C97-615F5441BB7B}" type="slidenum">
              <a:rPr lang="fr-FR" smtClean="0"/>
              <a:t>‹N°›</a:t>
            </a:fld>
            <a:endParaRPr lang="fr-FR" dirty="0"/>
          </a:p>
        </p:txBody>
      </p:sp>
    </p:spTree>
    <p:extLst>
      <p:ext uri="{BB962C8B-B14F-4D97-AF65-F5344CB8AC3E}">
        <p14:creationId xmlns:p14="http://schemas.microsoft.com/office/powerpoint/2010/main" val="37361394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1C4B900C-0A75-4AF5-876D-CA9C96A4362E}" type="datetimeFigureOut">
              <a:rPr lang="fr-FR" smtClean="0"/>
              <a:t>18/10/2016</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AAC58C23-85C9-4A3A-8C97-615F5441BB7B}" type="slidenum">
              <a:rPr lang="fr-FR" smtClean="0"/>
              <a:t>‹N°›</a:t>
            </a:fld>
            <a:endParaRPr lang="fr-FR" dirty="0"/>
          </a:p>
        </p:txBody>
      </p:sp>
    </p:spTree>
    <p:extLst>
      <p:ext uri="{BB962C8B-B14F-4D97-AF65-F5344CB8AC3E}">
        <p14:creationId xmlns:p14="http://schemas.microsoft.com/office/powerpoint/2010/main" val="699949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1C4B900C-0A75-4AF5-876D-CA9C96A4362E}" type="datetimeFigureOut">
              <a:rPr lang="fr-FR" smtClean="0"/>
              <a:t>18/10/2016</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AAC58C23-85C9-4A3A-8C97-615F5441BB7B}" type="slidenum">
              <a:rPr lang="fr-FR" smtClean="0"/>
              <a:t>‹N°›</a:t>
            </a:fld>
            <a:endParaRPr lang="fr-FR" dirty="0"/>
          </a:p>
        </p:txBody>
      </p:sp>
    </p:spTree>
    <p:extLst>
      <p:ext uri="{BB962C8B-B14F-4D97-AF65-F5344CB8AC3E}">
        <p14:creationId xmlns:p14="http://schemas.microsoft.com/office/powerpoint/2010/main" val="13861925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1C4B900C-0A75-4AF5-876D-CA9C96A4362E}" type="datetimeFigureOut">
              <a:rPr lang="fr-FR" smtClean="0"/>
              <a:t>18/10/2016</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AAC58C23-85C9-4A3A-8C97-615F5441BB7B}" type="slidenum">
              <a:rPr lang="fr-FR" smtClean="0"/>
              <a:t>‹N°›</a:t>
            </a:fld>
            <a:endParaRPr lang="fr-FR" dirty="0"/>
          </a:p>
        </p:txBody>
      </p:sp>
    </p:spTree>
    <p:extLst>
      <p:ext uri="{BB962C8B-B14F-4D97-AF65-F5344CB8AC3E}">
        <p14:creationId xmlns:p14="http://schemas.microsoft.com/office/powerpoint/2010/main" val="36212871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smtClean="0"/>
              <a:t>Modifiez le style du titre</a:t>
            </a:r>
            <a:endParaRPr lang="fr-F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1C4B900C-0A75-4AF5-876D-CA9C96A4362E}" type="datetimeFigureOut">
              <a:rPr lang="fr-FR" smtClean="0"/>
              <a:t>18/10/2016</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AAC58C23-85C9-4A3A-8C97-615F5441BB7B}" type="slidenum">
              <a:rPr lang="fr-FR" smtClean="0"/>
              <a:t>‹N°›</a:t>
            </a:fld>
            <a:endParaRPr lang="fr-FR" dirty="0"/>
          </a:p>
        </p:txBody>
      </p:sp>
    </p:spTree>
    <p:extLst>
      <p:ext uri="{BB962C8B-B14F-4D97-AF65-F5344CB8AC3E}">
        <p14:creationId xmlns:p14="http://schemas.microsoft.com/office/powerpoint/2010/main" val="32269510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838200" y="1825625"/>
            <a:ext cx="51816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6172200" y="1825625"/>
            <a:ext cx="51816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1C4B900C-0A75-4AF5-876D-CA9C96A4362E}" type="datetimeFigureOut">
              <a:rPr lang="fr-FR" smtClean="0"/>
              <a:t>18/10/2016</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p:txBody>
          <a:bodyPr/>
          <a:lstStyle/>
          <a:p>
            <a:fld id="{AAC58C23-85C9-4A3A-8C97-615F5441BB7B}" type="slidenum">
              <a:rPr lang="fr-FR" smtClean="0"/>
              <a:t>‹N°›</a:t>
            </a:fld>
            <a:endParaRPr lang="fr-FR" dirty="0"/>
          </a:p>
        </p:txBody>
      </p:sp>
    </p:spTree>
    <p:extLst>
      <p:ext uri="{BB962C8B-B14F-4D97-AF65-F5344CB8AC3E}">
        <p14:creationId xmlns:p14="http://schemas.microsoft.com/office/powerpoint/2010/main" val="31415513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smtClean="0"/>
              <a:t>Modifiez le style du titre</a:t>
            </a:r>
            <a:endParaRPr lang="fr-F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1C4B900C-0A75-4AF5-876D-CA9C96A4362E}" type="datetimeFigureOut">
              <a:rPr lang="fr-FR" smtClean="0"/>
              <a:t>18/10/2016</a:t>
            </a:fld>
            <a:endParaRPr lang="fr-FR" dirty="0"/>
          </a:p>
        </p:txBody>
      </p:sp>
      <p:sp>
        <p:nvSpPr>
          <p:cNvPr id="8" name="Espace réservé du pied de page 7"/>
          <p:cNvSpPr>
            <a:spLocks noGrp="1"/>
          </p:cNvSpPr>
          <p:nvPr>
            <p:ph type="ftr" sz="quarter" idx="11"/>
          </p:nvPr>
        </p:nvSpPr>
        <p:spPr/>
        <p:txBody>
          <a:bodyPr/>
          <a:lstStyle/>
          <a:p>
            <a:endParaRPr lang="fr-FR" dirty="0"/>
          </a:p>
        </p:txBody>
      </p:sp>
      <p:sp>
        <p:nvSpPr>
          <p:cNvPr id="9" name="Espace réservé du numéro de diapositive 8"/>
          <p:cNvSpPr>
            <a:spLocks noGrp="1"/>
          </p:cNvSpPr>
          <p:nvPr>
            <p:ph type="sldNum" sz="quarter" idx="12"/>
          </p:nvPr>
        </p:nvSpPr>
        <p:spPr/>
        <p:txBody>
          <a:bodyPr/>
          <a:lstStyle/>
          <a:p>
            <a:fld id="{AAC58C23-85C9-4A3A-8C97-615F5441BB7B}" type="slidenum">
              <a:rPr lang="fr-FR" smtClean="0"/>
              <a:t>‹N°›</a:t>
            </a:fld>
            <a:endParaRPr lang="fr-FR" dirty="0"/>
          </a:p>
        </p:txBody>
      </p:sp>
    </p:spTree>
    <p:extLst>
      <p:ext uri="{BB962C8B-B14F-4D97-AF65-F5344CB8AC3E}">
        <p14:creationId xmlns:p14="http://schemas.microsoft.com/office/powerpoint/2010/main" val="2737824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1C4B900C-0A75-4AF5-876D-CA9C96A4362E}" type="datetimeFigureOut">
              <a:rPr lang="fr-FR" smtClean="0"/>
              <a:t>18/10/2016</a:t>
            </a:fld>
            <a:endParaRPr lang="fr-FR" dirty="0"/>
          </a:p>
        </p:txBody>
      </p:sp>
      <p:sp>
        <p:nvSpPr>
          <p:cNvPr id="4" name="Espace réservé du pied de page 3"/>
          <p:cNvSpPr>
            <a:spLocks noGrp="1"/>
          </p:cNvSpPr>
          <p:nvPr>
            <p:ph type="ftr" sz="quarter" idx="11"/>
          </p:nvPr>
        </p:nvSpPr>
        <p:spPr/>
        <p:txBody>
          <a:bodyPr/>
          <a:lstStyle/>
          <a:p>
            <a:endParaRPr lang="fr-FR" dirty="0"/>
          </a:p>
        </p:txBody>
      </p:sp>
      <p:sp>
        <p:nvSpPr>
          <p:cNvPr id="5" name="Espace réservé du numéro de diapositive 4"/>
          <p:cNvSpPr>
            <a:spLocks noGrp="1"/>
          </p:cNvSpPr>
          <p:nvPr>
            <p:ph type="sldNum" sz="quarter" idx="12"/>
          </p:nvPr>
        </p:nvSpPr>
        <p:spPr/>
        <p:txBody>
          <a:bodyPr/>
          <a:lstStyle/>
          <a:p>
            <a:fld id="{AAC58C23-85C9-4A3A-8C97-615F5441BB7B}" type="slidenum">
              <a:rPr lang="fr-FR" smtClean="0"/>
              <a:t>‹N°›</a:t>
            </a:fld>
            <a:endParaRPr lang="fr-FR" dirty="0"/>
          </a:p>
        </p:txBody>
      </p:sp>
    </p:spTree>
    <p:extLst>
      <p:ext uri="{BB962C8B-B14F-4D97-AF65-F5344CB8AC3E}">
        <p14:creationId xmlns:p14="http://schemas.microsoft.com/office/powerpoint/2010/main" val="30700128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1C4B900C-0A75-4AF5-876D-CA9C96A4362E}" type="datetimeFigureOut">
              <a:rPr lang="fr-FR" smtClean="0"/>
              <a:t>18/10/2016</a:t>
            </a:fld>
            <a:endParaRPr lang="fr-FR" dirty="0"/>
          </a:p>
        </p:txBody>
      </p:sp>
      <p:sp>
        <p:nvSpPr>
          <p:cNvPr id="3" name="Espace réservé du pied de page 2"/>
          <p:cNvSpPr>
            <a:spLocks noGrp="1"/>
          </p:cNvSpPr>
          <p:nvPr>
            <p:ph type="ftr" sz="quarter" idx="11"/>
          </p:nvPr>
        </p:nvSpPr>
        <p:spPr/>
        <p:txBody>
          <a:bodyPr/>
          <a:lstStyle/>
          <a:p>
            <a:endParaRPr lang="fr-FR" dirty="0"/>
          </a:p>
        </p:txBody>
      </p:sp>
      <p:sp>
        <p:nvSpPr>
          <p:cNvPr id="4" name="Espace réservé du numéro de diapositive 3"/>
          <p:cNvSpPr>
            <a:spLocks noGrp="1"/>
          </p:cNvSpPr>
          <p:nvPr>
            <p:ph type="sldNum" sz="quarter" idx="12"/>
          </p:nvPr>
        </p:nvSpPr>
        <p:spPr/>
        <p:txBody>
          <a:bodyPr/>
          <a:lstStyle/>
          <a:p>
            <a:fld id="{AAC58C23-85C9-4A3A-8C97-615F5441BB7B}" type="slidenum">
              <a:rPr lang="fr-FR" smtClean="0"/>
              <a:t>‹N°›</a:t>
            </a:fld>
            <a:endParaRPr lang="fr-FR" dirty="0"/>
          </a:p>
        </p:txBody>
      </p:sp>
    </p:spTree>
    <p:extLst>
      <p:ext uri="{BB962C8B-B14F-4D97-AF65-F5344CB8AC3E}">
        <p14:creationId xmlns:p14="http://schemas.microsoft.com/office/powerpoint/2010/main" val="17345644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1C4B900C-0A75-4AF5-876D-CA9C96A4362E}" type="datetimeFigureOut">
              <a:rPr lang="fr-FR" smtClean="0"/>
              <a:t>18/10/2016</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p:txBody>
          <a:bodyPr/>
          <a:lstStyle/>
          <a:p>
            <a:fld id="{AAC58C23-85C9-4A3A-8C97-615F5441BB7B}" type="slidenum">
              <a:rPr lang="fr-FR" smtClean="0"/>
              <a:t>‹N°›</a:t>
            </a:fld>
            <a:endParaRPr lang="fr-FR" dirty="0"/>
          </a:p>
        </p:txBody>
      </p:sp>
    </p:spTree>
    <p:extLst>
      <p:ext uri="{BB962C8B-B14F-4D97-AF65-F5344CB8AC3E}">
        <p14:creationId xmlns:p14="http://schemas.microsoft.com/office/powerpoint/2010/main" val="15310352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dirty="0"/>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1C4B900C-0A75-4AF5-876D-CA9C96A4362E}" type="datetimeFigureOut">
              <a:rPr lang="fr-FR" smtClean="0"/>
              <a:t>18/10/2016</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p:txBody>
          <a:bodyPr/>
          <a:lstStyle/>
          <a:p>
            <a:fld id="{AAC58C23-85C9-4A3A-8C97-615F5441BB7B}" type="slidenum">
              <a:rPr lang="fr-FR" smtClean="0"/>
              <a:t>‹N°›</a:t>
            </a:fld>
            <a:endParaRPr lang="fr-FR" dirty="0"/>
          </a:p>
        </p:txBody>
      </p:sp>
    </p:spTree>
    <p:extLst>
      <p:ext uri="{BB962C8B-B14F-4D97-AF65-F5344CB8AC3E}">
        <p14:creationId xmlns:p14="http://schemas.microsoft.com/office/powerpoint/2010/main" val="17821215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C4B900C-0A75-4AF5-876D-CA9C96A4362E}" type="datetimeFigureOut">
              <a:rPr lang="fr-FR" smtClean="0"/>
              <a:t>18/10/2016</a:t>
            </a:fld>
            <a:endParaRPr lang="fr-FR" dirty="0"/>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dirty="0"/>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C58C23-85C9-4A3A-8C97-615F5441BB7B}" type="slidenum">
              <a:rPr lang="fr-FR" smtClean="0"/>
              <a:t>‹N°›</a:t>
            </a:fld>
            <a:endParaRPr lang="fr-FR" dirty="0"/>
          </a:p>
        </p:txBody>
      </p:sp>
    </p:spTree>
    <p:extLst>
      <p:ext uri="{BB962C8B-B14F-4D97-AF65-F5344CB8AC3E}">
        <p14:creationId xmlns:p14="http://schemas.microsoft.com/office/powerpoint/2010/main" val="35803540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796716" y="256674"/>
            <a:ext cx="9144000" cy="1215942"/>
          </a:xfrm>
        </p:spPr>
        <p:txBody>
          <a:bodyPr/>
          <a:lstStyle/>
          <a:p>
            <a:r>
              <a:rPr lang="fr-FR" dirty="0" smtClean="0"/>
              <a:t>Siège de </a:t>
            </a:r>
            <a:r>
              <a:rPr lang="fr-FR" dirty="0"/>
              <a:t>G</a:t>
            </a:r>
            <a:r>
              <a:rPr lang="fr-FR" dirty="0" smtClean="0"/>
              <a:t>ergovie</a:t>
            </a:r>
            <a:endParaRPr lang="fr-FR" dirty="0"/>
          </a:p>
        </p:txBody>
      </p:sp>
      <p:sp>
        <p:nvSpPr>
          <p:cNvPr id="3" name="Sous-titre 2"/>
          <p:cNvSpPr>
            <a:spLocks noGrp="1"/>
          </p:cNvSpPr>
          <p:nvPr>
            <p:ph type="subTitle" idx="1"/>
          </p:nvPr>
        </p:nvSpPr>
        <p:spPr>
          <a:xfrm>
            <a:off x="2203784" y="1663448"/>
            <a:ext cx="9144000" cy="4636169"/>
          </a:xfrm>
        </p:spPr>
        <p:txBody>
          <a:bodyPr/>
          <a:lstStyle/>
          <a:p>
            <a:pPr algn="l"/>
            <a:r>
              <a:rPr lang="fr-FR" dirty="0" smtClean="0"/>
              <a:t>Le siège de Gergovie, en –52, est une des batailles principales de la Guerre des Gaules. Les forces gauloises rassemblées sous la conduite de Vercingétorix ont repoussé victorieusement les attaques des légions romaines de Jules César, qui assiégeaient l'oppidum de Gergovie, à proximité de </a:t>
            </a:r>
            <a:r>
              <a:rPr lang="fr-FR" dirty="0" err="1" smtClean="0"/>
              <a:t>Nemossos</a:t>
            </a:r>
            <a:r>
              <a:rPr lang="fr-FR" dirty="0" smtClean="0"/>
              <a:t>.</a:t>
            </a:r>
          </a:p>
          <a:p>
            <a:pPr algn="l"/>
            <a:endParaRPr lang="fr-FR" dirty="0"/>
          </a:p>
          <a:p>
            <a:pPr marL="342900" indent="-342900" algn="l">
              <a:buFont typeface="Arial" panose="020B0604020202020204" pitchFamily="34" charset="0"/>
              <a:buChar char="•"/>
            </a:pPr>
            <a:endParaRPr lang="fr-FR" dirty="0" smtClean="0"/>
          </a:p>
          <a:p>
            <a:pPr algn="l"/>
            <a:endParaRPr lang="fr-FR" dirty="0"/>
          </a:p>
          <a:p>
            <a:pPr algn="l"/>
            <a:r>
              <a:rPr lang="fr-FR" b="1" dirty="0" smtClean="0"/>
              <a:t>Oppidum de Gergovie</a:t>
            </a:r>
            <a:endParaRPr lang="fr-FR" b="1" dirty="0"/>
          </a:p>
        </p:txBody>
      </p:sp>
      <p:pic>
        <p:nvPicPr>
          <p:cNvPr id="1028" name="Picture 4" descr="Description de cette image, également commentée ci-aprè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16253" y="3185274"/>
            <a:ext cx="2717132" cy="3305175"/>
          </a:xfrm>
          <a:prstGeom prst="rect">
            <a:avLst/>
          </a:prstGeom>
          <a:noFill/>
          <a:extLst>
            <a:ext uri="{909E8E84-426E-40DD-AFC4-6F175D3DCCD1}">
              <a14:hiddenFill xmlns:a14="http://schemas.microsoft.com/office/drawing/2010/main">
                <a:solidFill>
                  <a:srgbClr val="FFFFFF"/>
                </a:solidFill>
              </a14:hiddenFill>
            </a:ext>
          </a:extLst>
        </p:spPr>
      </p:pic>
      <p:sp>
        <p:nvSpPr>
          <p:cNvPr id="11" name="Flèche droite 10"/>
          <p:cNvSpPr/>
          <p:nvPr/>
        </p:nvSpPr>
        <p:spPr>
          <a:xfrm>
            <a:off x="5334001" y="4812631"/>
            <a:ext cx="2935706" cy="401053"/>
          </a:xfrm>
          <a:prstGeom prst="right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113390997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26348" y="274271"/>
            <a:ext cx="10515600" cy="1325563"/>
          </a:xfrm>
        </p:spPr>
        <p:txBody>
          <a:bodyPr/>
          <a:lstStyle/>
          <a:p>
            <a:pPr algn="ctr"/>
            <a:r>
              <a:rPr lang="fr-FR" dirty="0" smtClean="0"/>
              <a:t>Plan du siège de </a:t>
            </a:r>
            <a:r>
              <a:rPr lang="fr-FR" dirty="0"/>
              <a:t>G</a:t>
            </a:r>
            <a:r>
              <a:rPr lang="fr-FR" dirty="0" smtClean="0"/>
              <a:t>ergovie</a:t>
            </a:r>
            <a:endParaRPr lang="fr-FR" dirty="0"/>
          </a:p>
        </p:txBody>
      </p:sp>
      <p:pic>
        <p:nvPicPr>
          <p:cNvPr id="2052" name="Picture 4" descr="Afficher l'image d'origine"/>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838200" y="1690688"/>
            <a:ext cx="6786505" cy="4806365"/>
          </a:xfrm>
          <a:prstGeom prst="rect">
            <a:avLst/>
          </a:prstGeom>
          <a:noFill/>
          <a:extLst>
            <a:ext uri="{909E8E84-426E-40DD-AFC4-6F175D3DCCD1}">
              <a14:hiddenFill xmlns:a14="http://schemas.microsoft.com/office/drawing/2010/main">
                <a:solidFill>
                  <a:srgbClr val="FFFFFF"/>
                </a:solidFill>
              </a14:hiddenFill>
            </a:ext>
          </a:extLst>
        </p:spPr>
      </p:pic>
      <p:sp>
        <p:nvSpPr>
          <p:cNvPr id="5" name="ZoneTexte 4"/>
          <p:cNvSpPr txBox="1"/>
          <p:nvPr/>
        </p:nvSpPr>
        <p:spPr>
          <a:xfrm>
            <a:off x="8434136" y="274271"/>
            <a:ext cx="3368843" cy="6370975"/>
          </a:xfrm>
          <a:prstGeom prst="rect">
            <a:avLst/>
          </a:prstGeom>
          <a:noFill/>
        </p:spPr>
        <p:txBody>
          <a:bodyPr wrap="square" rtlCol="0">
            <a:spAutoFit/>
          </a:bodyPr>
          <a:lstStyle/>
          <a:p>
            <a:r>
              <a:rPr lang="fr-FR" sz="2400" dirty="0" smtClean="0"/>
              <a:t>* Les Eduens étaient un peuple de la Gaule celtique. Ils avaient des cavaliers</a:t>
            </a:r>
          </a:p>
          <a:p>
            <a:r>
              <a:rPr lang="fr-FR" sz="2400" dirty="0" smtClean="0"/>
              <a:t>* Au début ils étaient du côté de Jules César, à un moment donné, certains se sont ralliés aux Gaulois, obligeant César à aller vers eux</a:t>
            </a:r>
          </a:p>
          <a:p>
            <a:r>
              <a:rPr lang="fr-FR" sz="2400" dirty="0" smtClean="0"/>
              <a:t>* Pendant ce temps, les Gaulois ont attaqué les positions romaines</a:t>
            </a:r>
            <a:endParaRPr lang="fr-FR" sz="2400" dirty="0"/>
          </a:p>
          <a:p>
            <a:r>
              <a:rPr lang="fr-FR" sz="2400" dirty="0" smtClean="0"/>
              <a:t>* Le site est formé de collines ce qui a empêché les Romains d’entendre le signal de repli</a:t>
            </a:r>
            <a:endParaRPr lang="fr-FR" sz="2400" dirty="0"/>
          </a:p>
        </p:txBody>
      </p:sp>
    </p:spTree>
    <p:extLst>
      <p:ext uri="{BB962C8B-B14F-4D97-AF65-F5344CB8AC3E}">
        <p14:creationId xmlns:p14="http://schemas.microsoft.com/office/powerpoint/2010/main" val="266030962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smtClean="0"/>
              <a:t>Bilan de la bataille</a:t>
            </a:r>
            <a:endParaRPr lang="fr-FR" dirty="0"/>
          </a:p>
        </p:txBody>
      </p:sp>
      <p:graphicFrame>
        <p:nvGraphicFramePr>
          <p:cNvPr id="6" name="Espace réservé du contenu 5"/>
          <p:cNvGraphicFramePr>
            <a:graphicFrameLocks noGrp="1"/>
          </p:cNvGraphicFramePr>
          <p:nvPr>
            <p:ph idx="1"/>
            <p:extLst>
              <p:ext uri="{D42A27DB-BD31-4B8C-83A1-F6EECF244321}">
                <p14:modId xmlns:p14="http://schemas.microsoft.com/office/powerpoint/2010/main" val="4132780035"/>
              </p:ext>
            </p:extLst>
          </p:nvPr>
        </p:nvGraphicFramePr>
        <p:xfrm>
          <a:off x="838200" y="1825625"/>
          <a:ext cx="10515600" cy="2521786"/>
        </p:xfrm>
        <a:graphic>
          <a:graphicData uri="http://schemas.openxmlformats.org/drawingml/2006/table">
            <a:tbl>
              <a:tblPr firstRow="1" bandRow="1">
                <a:tableStyleId>{5C22544A-7EE6-4342-B048-85BDC9FD1C3A}</a:tableStyleId>
              </a:tblPr>
              <a:tblGrid>
                <a:gridCol w="3505200"/>
                <a:gridCol w="3505200"/>
                <a:gridCol w="3505200"/>
              </a:tblGrid>
              <a:tr h="676803">
                <a:tc>
                  <a:txBody>
                    <a:bodyPr/>
                    <a:lstStyle/>
                    <a:p>
                      <a:endParaRPr lang="fr-FR" dirty="0"/>
                    </a:p>
                  </a:txBody>
                  <a:tcPr/>
                </a:tc>
                <a:tc>
                  <a:txBody>
                    <a:bodyPr/>
                    <a:lstStyle/>
                    <a:p>
                      <a:pPr algn="ctr"/>
                      <a:r>
                        <a:rPr lang="fr-FR" dirty="0" smtClean="0"/>
                        <a:t>Vercingétorix </a:t>
                      </a:r>
                      <a:endParaRPr lang="fr-FR" dirty="0"/>
                    </a:p>
                  </a:txBody>
                  <a:tcPr/>
                </a:tc>
                <a:tc>
                  <a:txBody>
                    <a:bodyPr/>
                    <a:lstStyle/>
                    <a:p>
                      <a:pPr algn="ctr"/>
                      <a:r>
                        <a:rPr lang="fr-FR" dirty="0" smtClean="0"/>
                        <a:t>Jules César </a:t>
                      </a:r>
                      <a:endParaRPr lang="fr-FR" dirty="0"/>
                    </a:p>
                  </a:txBody>
                  <a:tcPr/>
                </a:tc>
              </a:tr>
              <a:tr h="676803">
                <a:tc>
                  <a:txBody>
                    <a:bodyPr/>
                    <a:lstStyle/>
                    <a:p>
                      <a:pPr algn="l"/>
                      <a:r>
                        <a:rPr lang="fr-FR" dirty="0" smtClean="0"/>
                        <a:t>Pertes</a:t>
                      </a:r>
                      <a:endParaRPr lang="fr-FR" dirty="0"/>
                    </a:p>
                  </a:txBody>
                  <a:tcPr/>
                </a:tc>
                <a:tc>
                  <a:txBody>
                    <a:bodyPr/>
                    <a:lstStyle/>
                    <a:p>
                      <a:r>
                        <a:rPr lang="fr-FR" dirty="0" smtClean="0"/>
                        <a:t>Inconnues</a:t>
                      </a:r>
                      <a:endParaRPr lang="fr-FR" dirty="0"/>
                    </a:p>
                  </a:txBody>
                  <a:tcPr/>
                </a:tc>
                <a:tc>
                  <a:txBody>
                    <a:bodyPr/>
                    <a:lstStyle/>
                    <a:p>
                      <a:r>
                        <a:rPr lang="fr-FR" dirty="0" smtClean="0"/>
                        <a:t>700 légionnaires et</a:t>
                      </a:r>
                      <a:r>
                        <a:rPr lang="fr-FR" baseline="0" dirty="0" smtClean="0"/>
                        <a:t> 46 centurions selon César</a:t>
                      </a:r>
                      <a:endParaRPr lang="fr-FR" dirty="0"/>
                    </a:p>
                  </a:txBody>
                  <a:tcPr/>
                </a:tc>
              </a:tr>
              <a:tr h="1168180">
                <a:tc>
                  <a:txBody>
                    <a:bodyPr/>
                    <a:lstStyle/>
                    <a:p>
                      <a:r>
                        <a:rPr lang="fr-FR" dirty="0" smtClean="0"/>
                        <a:t>Forces</a:t>
                      </a:r>
                      <a:r>
                        <a:rPr lang="fr-FR" baseline="0" dirty="0" smtClean="0"/>
                        <a:t> en présence</a:t>
                      </a:r>
                      <a:endParaRPr lang="fr-FR" dirty="0"/>
                    </a:p>
                  </a:txBody>
                  <a:tcPr/>
                </a:tc>
                <a:tc>
                  <a:txBody>
                    <a:bodyPr/>
                    <a:lstStyle/>
                    <a:p>
                      <a:r>
                        <a:rPr lang="fr-FR" dirty="0" smtClean="0"/>
                        <a:t>Inconnues</a:t>
                      </a:r>
                      <a:endParaRPr lang="fr-FR" dirty="0"/>
                    </a:p>
                  </a:txBody>
                  <a:tcPr/>
                </a:tc>
                <a:tc>
                  <a:txBody>
                    <a:bodyPr/>
                    <a:lstStyle/>
                    <a:p>
                      <a:r>
                        <a:rPr lang="fr-FR" dirty="0" smtClean="0"/>
                        <a:t>6 légions romaines et 10000 Eduens</a:t>
                      </a:r>
                      <a:endParaRPr lang="fr-FR" dirty="0"/>
                    </a:p>
                  </a:txBody>
                  <a:tcPr/>
                </a:tc>
              </a:tr>
            </a:tbl>
          </a:graphicData>
        </a:graphic>
      </p:graphicFrame>
      <p:sp>
        <p:nvSpPr>
          <p:cNvPr id="7" name="ZoneTexte 6"/>
          <p:cNvSpPr txBox="1"/>
          <p:nvPr/>
        </p:nvSpPr>
        <p:spPr>
          <a:xfrm>
            <a:off x="1283368" y="5149516"/>
            <a:ext cx="9063790" cy="400110"/>
          </a:xfrm>
          <a:prstGeom prst="rect">
            <a:avLst/>
          </a:prstGeom>
          <a:noFill/>
        </p:spPr>
        <p:txBody>
          <a:bodyPr wrap="square" rtlCol="0">
            <a:spAutoFit/>
          </a:bodyPr>
          <a:lstStyle/>
          <a:p>
            <a:r>
              <a:rPr lang="fr-FR" sz="2000" b="1" dirty="0" smtClean="0"/>
              <a:t>Pertes des romains sûrement plus élevées que ce que Jules César a dit.</a:t>
            </a:r>
            <a:endParaRPr lang="fr-FR" sz="2000" b="1" dirty="0"/>
          </a:p>
        </p:txBody>
      </p:sp>
    </p:spTree>
    <p:extLst>
      <p:ext uri="{BB962C8B-B14F-4D97-AF65-F5344CB8AC3E}">
        <p14:creationId xmlns:p14="http://schemas.microsoft.com/office/powerpoint/2010/main" val="1436553085"/>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43</TotalTime>
  <Words>177</Words>
  <Application>Microsoft Office PowerPoint</Application>
  <PresentationFormat>Grand écran</PresentationFormat>
  <Paragraphs>21</Paragraphs>
  <Slides>3</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3</vt:i4>
      </vt:variant>
    </vt:vector>
  </HeadingPairs>
  <TitlesOfParts>
    <vt:vector size="7" baseType="lpstr">
      <vt:lpstr>Arial</vt:lpstr>
      <vt:lpstr>Calibri</vt:lpstr>
      <vt:lpstr>Calibri Light</vt:lpstr>
      <vt:lpstr>Thème Office</vt:lpstr>
      <vt:lpstr>Siège de Gergovie</vt:lpstr>
      <vt:lpstr>Plan du siège de Gergovie</vt:lpstr>
      <vt:lpstr>Bilan de la bataille</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Bataille de Gergovie</dc:title>
  <dc:creator>heude</dc:creator>
  <cp:lastModifiedBy>heude</cp:lastModifiedBy>
  <cp:revision>8</cp:revision>
  <dcterms:created xsi:type="dcterms:W3CDTF">2016-10-18T17:09:35Z</dcterms:created>
  <dcterms:modified xsi:type="dcterms:W3CDTF">2016-10-18T17:53:28Z</dcterms:modified>
</cp:coreProperties>
</file>