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fr.wikipedia.org/wiki/Alexandrie" TargetMode="External"/><Relationship Id="rId4" Type="http://schemas.openxmlformats.org/officeDocument/2006/relationships/hyperlink" Target="https://fr.wikipedia.org/wiki/Titus_Flavius_Sabinus_(consul_en_47)" TargetMode="External"/><Relationship Id="rId11" Type="http://schemas.openxmlformats.org/officeDocument/2006/relationships/hyperlink" Target="https://fr.wikipedia.org/wiki/Second_Temple_de_J%C3%A9rusalem" TargetMode="External"/><Relationship Id="rId10" Type="http://schemas.openxmlformats.org/officeDocument/2006/relationships/hyperlink" Target="https://fr.wikipedia.org/wiki/70" TargetMode="External"/><Relationship Id="rId9" Type="http://schemas.openxmlformats.org/officeDocument/2006/relationships/hyperlink" Target="https://fr.wikipedia.org/wiki/Si%C3%A8ge_de_J%C3%A9rusalem_(70)" TargetMode="External"/><Relationship Id="rId5" Type="http://schemas.openxmlformats.org/officeDocument/2006/relationships/hyperlink" Target="https://fr.wikipedia.org/wiki/Pr%C3%A9fet_de_Rome" TargetMode="External"/><Relationship Id="rId6" Type="http://schemas.openxmlformats.org/officeDocument/2006/relationships/hyperlink" Target="https://fr.wikipedia.org/wiki/Antonius_Primus" TargetMode="External"/><Relationship Id="rId7" Type="http://schemas.openxmlformats.org/officeDocument/2006/relationships/hyperlink" Target="https://fr.wikipedia.org/wiki/Vitellius" TargetMode="External"/><Relationship Id="rId8" Type="http://schemas.openxmlformats.org/officeDocument/2006/relationships/hyperlink" Target="https://fr.wikipedia.org/wiki/6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r.wikipedia.org/wiki/Grand_incendie_de_Rome" TargetMode="External"/><Relationship Id="rId4" Type="http://schemas.openxmlformats.org/officeDocument/2006/relationships/hyperlink" Target="https://fr.wikipedia.org/wiki/Colis%C3%A9e" TargetMode="External"/><Relationship Id="rId5" Type="http://schemas.openxmlformats.org/officeDocument/2006/relationships/hyperlink" Target="https://fr.wikipedia.org/wiki/Forum_de_la_Paix" TargetMode="External"/><Relationship Id="rId6" Type="http://schemas.openxmlformats.org/officeDocument/2006/relationships/hyperlink" Target="https://fr.wikipedia.org/wiki/Second_Temple_de_J%C3%A9rusalem" TargetMode="External"/><Relationship Id="rId7" Type="http://schemas.openxmlformats.org/officeDocument/2006/relationships/hyperlink" Target="https://fr.wikipedia.org/wiki/Biblioth%C3%A8que_de_la_Paix" TargetMode="External"/><Relationship Id="rId8" Type="http://schemas.openxmlformats.org/officeDocument/2006/relationships/hyperlink" Target="https://fr.wikipedia.org/wiki/Temple_du_Divin_Claud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r.wikipedia.org/wiki/24_ao%C3%BBt" TargetMode="External"/><Relationship Id="rId4" Type="http://schemas.openxmlformats.org/officeDocument/2006/relationships/hyperlink" Target="https://fr.wikipedia.org/wiki/79" TargetMode="External"/><Relationship Id="rId5" Type="http://schemas.openxmlformats.org/officeDocument/2006/relationships/hyperlink" Target="https://fr.wikipedia.org/wiki/Aquae_Cutilia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349225" y="124350"/>
            <a:ext cx="54540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L’empereur romain : Vespasien </a:t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329" y="2000025"/>
            <a:ext cx="2120996" cy="26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346950" y="146013"/>
            <a:ext cx="2303100" cy="22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spasien en latin Imperator Caesar Augustus est né le 18 novembre 9 près de Reate (aujourd’hui Rieti).Il fut empereur de 69 à 79 précédé par Vitellius et suivi de Titus. Vespasien est issu d'une modeste famille Sabine d'origine plébéienne (les Flaviens).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975" y="777175"/>
            <a:ext cx="5237150" cy="307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93" y="2571750"/>
            <a:ext cx="3878333" cy="23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Son </a:t>
            </a:r>
            <a:r>
              <a:rPr lang="fr"/>
              <a:t>accession</a:t>
            </a:r>
            <a:r>
              <a:rPr lang="fr"/>
              <a:t> au pouvoir</a:t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À la mort de Néron, une guerre civile commence, Le désordre règne, Vespasien se rend à </a:t>
            </a:r>
            <a:r>
              <a:rPr lang="fr" sz="1100">
                <a:solidFill>
                  <a:srgbClr val="FFFEF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Alexandrie</a:t>
            </a: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 où il est proclamé empereur par les légions d'Orient </a:t>
            </a:r>
            <a:endParaRPr sz="1100">
              <a:solidFill>
                <a:srgbClr val="FFFEF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À Rome, son frère </a:t>
            </a:r>
            <a:r>
              <a:rPr lang="fr" sz="1100">
                <a:solidFill>
                  <a:srgbClr val="FFFEF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Flavius Sabinus</a:t>
            </a: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" sz="1100">
                <a:solidFill>
                  <a:srgbClr val="FFFEF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préfet de la ville</a:t>
            </a: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, le soutient. Vespasien charge </a:t>
            </a:r>
            <a:r>
              <a:rPr lang="fr" sz="1100">
                <a:solidFill>
                  <a:srgbClr val="FFFEF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Antonius Primus</a:t>
            </a: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, le commandant des légions du Danube, des préparatifs militaires face aux puissantes armées du Rhin restées fidèles à l'empereur </a:t>
            </a:r>
            <a:r>
              <a:rPr lang="fr" sz="1100">
                <a:solidFill>
                  <a:srgbClr val="FFFEF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Vitellius</a:t>
            </a: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. Les soldats de Vitellius sont finalement vaincus en décembre </a:t>
            </a:r>
            <a:r>
              <a:rPr lang="fr" sz="1100">
                <a:solidFill>
                  <a:srgbClr val="FFFEF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69</a:t>
            </a: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, ce qui met fin à la guerre civile.</a:t>
            </a:r>
            <a:endParaRPr sz="1100">
              <a:solidFill>
                <a:srgbClr val="FFFEF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Vespasien et son fils Titus, toujours en Orient en 70, se chargent d'y imposer la paix romaine. </a:t>
            </a: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Vespasien respecte le pouvoir du Sénat, réorganise l'armée et la défense des frontières. Il assure la levée des impôts et la stabilité financière et réforme le système judiciaire.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Titus met fin au </a:t>
            </a:r>
            <a:r>
              <a:rPr lang="fr" sz="1100">
                <a:solidFill>
                  <a:srgbClr val="FFFEF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siège de Jérusalem</a:t>
            </a: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 en septembre </a:t>
            </a:r>
            <a:r>
              <a:rPr lang="fr" sz="1100">
                <a:solidFill>
                  <a:srgbClr val="FFFEF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70</a:t>
            </a: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 et le </a:t>
            </a:r>
            <a:r>
              <a:rPr lang="fr" sz="1100">
                <a:solidFill>
                  <a:srgbClr val="FFFEF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Second Temple de Jérusalem</a:t>
            </a:r>
            <a:r>
              <a:rPr lang="fr" sz="1100">
                <a:solidFill>
                  <a:srgbClr val="FFFEFD"/>
                </a:solidFill>
                <a:latin typeface="Arial"/>
                <a:ea typeface="Arial"/>
                <a:cs typeface="Arial"/>
                <a:sym typeface="Arial"/>
              </a:rPr>
              <a:t> est fermé et rasé. </a:t>
            </a:r>
            <a:endParaRPr sz="1100">
              <a:solidFill>
                <a:srgbClr val="FFFEF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reconstructions </a:t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1297500" y="15873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Après le </a:t>
            </a:r>
            <a:r>
              <a:rPr lang="fr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grand incendie de Rome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, sous Néron, la ville est à reconstruire. Il multiplie les constructions publiques, notamment le </a:t>
            </a:r>
            <a:r>
              <a:rPr lang="fr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Colisée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qu'il entreprend en 70 (et qui est fini en 80 par son fils Titus), le </a:t>
            </a:r>
            <a:r>
              <a:rPr lang="fr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Forum de la Paix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(71-75) avec en particulier le Temple de la Paix pour abriter le trésor récupéré lors de la prise du </a:t>
            </a:r>
            <a:r>
              <a:rPr lang="fr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Second Temple de Jérusalem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et la </a:t>
            </a:r>
            <a:r>
              <a:rPr lang="fr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Bibliothèque de la Paix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pour entreposer les archives de la préfecture urbaine.Il restaure le </a:t>
            </a:r>
            <a:r>
              <a:rPr lang="fr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temple de Claude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sur le mont Caelius, commencé par Agrippine et détruit par Néron. 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Sa mort</a:t>
            </a:r>
            <a:endParaRPr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1297500" y="15576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Vespasien meurt le </a:t>
            </a:r>
            <a:r>
              <a:rPr lang="fr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24 aout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79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, à </a:t>
            </a:r>
            <a:r>
              <a:rPr lang="fr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Aquae Cutiliae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. Suétone rapporte que, se sentant malade, il aurait dit : en latin « Vae, puto deus fio » « Malheur ! Je crois que je deviens dieu. » Au moment de mourir, victime d'une diarrhée qui l'épuisait, il dit : « Il faut qu'un empereur meure debout » et, tandis qu'il faisait un effort pour se lever, il expira entre les bras de ceux qui l'assistaient.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